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7"/>
  </p:notesMasterIdLst>
  <p:handoutMasterIdLst>
    <p:handoutMasterId r:id="rId8"/>
  </p:handoutMasterIdLst>
  <p:sldIdLst>
    <p:sldId id="368" r:id="rId5"/>
    <p:sldId id="379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 autoAdjust="0"/>
    <p:restoredTop sz="94694" autoAdjust="0"/>
  </p:normalViewPr>
  <p:slideViewPr>
    <p:cSldViewPr snapToGrid="0">
      <p:cViewPr varScale="1">
        <p:scale>
          <a:sx n="108" d="100"/>
          <a:sy n="108" d="100"/>
        </p:scale>
        <p:origin x="127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rko Cano Soveri" userId="b7d6459f-ec2f-411a-b862-603b2cfee622" providerId="ADAL" clId="{41AA0AC9-24FC-4421-93C9-17F9C762FA93}"/>
    <pc:docChg chg="delSld modSld">
      <pc:chgData name="Mirko Cano Soveri" userId="b7d6459f-ec2f-411a-b862-603b2cfee622" providerId="ADAL" clId="{41AA0AC9-24FC-4421-93C9-17F9C762FA93}" dt="2024-05-24T01:31:56.480" v="13" actId="47"/>
      <pc:docMkLst>
        <pc:docMk/>
      </pc:docMkLst>
      <pc:sldChg chg="del">
        <pc:chgData name="Mirko Cano Soveri" userId="b7d6459f-ec2f-411a-b862-603b2cfee622" providerId="ADAL" clId="{41AA0AC9-24FC-4421-93C9-17F9C762FA93}" dt="2024-05-24T01:28:48.296" v="0" actId="47"/>
        <pc:sldMkLst>
          <pc:docMk/>
          <pc:sldMk cId="0" sldId="341"/>
        </pc:sldMkLst>
      </pc:sldChg>
      <pc:sldChg chg="del">
        <pc:chgData name="Mirko Cano Soveri" userId="b7d6459f-ec2f-411a-b862-603b2cfee622" providerId="ADAL" clId="{41AA0AC9-24FC-4421-93C9-17F9C762FA93}" dt="2024-05-24T01:28:50.435" v="1" actId="47"/>
        <pc:sldMkLst>
          <pc:docMk/>
          <pc:sldMk cId="0" sldId="363"/>
        </pc:sldMkLst>
      </pc:sldChg>
      <pc:sldChg chg="del">
        <pc:chgData name="Mirko Cano Soveri" userId="b7d6459f-ec2f-411a-b862-603b2cfee622" providerId="ADAL" clId="{41AA0AC9-24FC-4421-93C9-17F9C762FA93}" dt="2024-05-24T01:28:54.292" v="2" actId="47"/>
        <pc:sldMkLst>
          <pc:docMk/>
          <pc:sldMk cId="0" sldId="364"/>
        </pc:sldMkLst>
      </pc:sldChg>
      <pc:sldChg chg="del">
        <pc:chgData name="Mirko Cano Soveri" userId="b7d6459f-ec2f-411a-b862-603b2cfee622" providerId="ADAL" clId="{41AA0AC9-24FC-4421-93C9-17F9C762FA93}" dt="2024-05-24T01:29:20.567" v="5" actId="47"/>
        <pc:sldMkLst>
          <pc:docMk/>
          <pc:sldMk cId="974031448" sldId="373"/>
        </pc:sldMkLst>
      </pc:sldChg>
      <pc:sldChg chg="del">
        <pc:chgData name="Mirko Cano Soveri" userId="b7d6459f-ec2f-411a-b862-603b2cfee622" providerId="ADAL" clId="{41AA0AC9-24FC-4421-93C9-17F9C762FA93}" dt="2024-05-24T01:29:13.747" v="4" actId="47"/>
        <pc:sldMkLst>
          <pc:docMk/>
          <pc:sldMk cId="604997100" sldId="380"/>
        </pc:sldMkLst>
      </pc:sldChg>
      <pc:sldChg chg="modSp del mod">
        <pc:chgData name="Mirko Cano Soveri" userId="b7d6459f-ec2f-411a-b862-603b2cfee622" providerId="ADAL" clId="{41AA0AC9-24FC-4421-93C9-17F9C762FA93}" dt="2024-05-24T01:31:56.480" v="13" actId="47"/>
        <pc:sldMkLst>
          <pc:docMk/>
          <pc:sldMk cId="1738422718" sldId="381"/>
        </pc:sldMkLst>
        <pc:spChg chg="mod">
          <ac:chgData name="Mirko Cano Soveri" userId="b7d6459f-ec2f-411a-b862-603b2cfee622" providerId="ADAL" clId="{41AA0AC9-24FC-4421-93C9-17F9C762FA93}" dt="2024-05-24T01:30:11.068" v="12" actId="6549"/>
          <ac:spMkLst>
            <pc:docMk/>
            <pc:sldMk cId="1738422718" sldId="381"/>
            <ac:spMk id="8195" creationId="{A955EC6E-B2A1-4AA5-9F6A-E317D7FE324C}"/>
          </ac:spMkLst>
        </pc:spChg>
      </pc:sldChg>
      <pc:sldChg chg="del">
        <pc:chgData name="Mirko Cano Soveri" userId="b7d6459f-ec2f-411a-b862-603b2cfee622" providerId="ADAL" clId="{41AA0AC9-24FC-4421-93C9-17F9C762FA93}" dt="2024-05-24T01:29:06.515" v="3" actId="47"/>
        <pc:sldMkLst>
          <pc:docMk/>
          <pc:sldMk cId="3493889376" sldId="38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106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3GPP OP MHPG#12	</a:t>
            </a:r>
          </a:p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Electronic meeting, 27</a:t>
            </a:r>
            <a:r>
              <a:rPr lang="en-US" altLang="en-US" sz="1200" b="1" baseline="30000" noProof="0" dirty="0">
                <a:latin typeface="Arial "/>
              </a:rPr>
              <a:t>th</a:t>
            </a:r>
            <a:r>
              <a:rPr lang="en-US" altLang="en-US" sz="1200" b="1" noProof="0" dirty="0">
                <a:latin typeface="Arial "/>
              </a:rPr>
              <a:t> March 2024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OPmp240012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dirty="0"/>
              <a:t>2025 plan for ordinary F2F meetings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7894320" cy="4802187"/>
          </a:xfrm>
        </p:spPr>
        <p:txBody>
          <a:bodyPr/>
          <a:lstStyle/>
          <a:p>
            <a:r>
              <a:rPr lang="en-US" sz="1600" b="0" dirty="0">
                <a:highlight>
                  <a:srgbClr val="00FF00"/>
                </a:highlight>
              </a:rPr>
              <a:t>Feb 17-21  CT WGs, SA WGs, RAN WGs: 		F2F in Europe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March 10-14 TSGs:	 			F2F in Korea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April </a:t>
            </a:r>
            <a:r>
              <a:rPr lang="en-US" sz="1600" dirty="0">
                <a:highlight>
                  <a:srgbClr val="00FF00"/>
                </a:highlight>
              </a:rPr>
              <a:t>7-11</a:t>
            </a:r>
            <a:r>
              <a:rPr lang="en-US" sz="1600" baseline="30000" dirty="0">
                <a:highlight>
                  <a:srgbClr val="00FF00"/>
                </a:highlight>
              </a:rPr>
              <a:t>th</a:t>
            </a:r>
            <a:r>
              <a:rPr lang="en-US" sz="1600" dirty="0">
                <a:highlight>
                  <a:srgbClr val="00FF00"/>
                </a:highlight>
              </a:rPr>
              <a:t> </a:t>
            </a:r>
            <a:r>
              <a:rPr lang="en-US" sz="1600" baseline="30000" dirty="0">
                <a:highlight>
                  <a:srgbClr val="00FF00"/>
                </a:highlight>
              </a:rPr>
              <a:t> </a:t>
            </a:r>
            <a:r>
              <a:rPr lang="en-US" sz="1600" b="0" dirty="0">
                <a:highlight>
                  <a:srgbClr val="00FF00"/>
                </a:highlight>
              </a:rPr>
              <a:t>CT1/3/4, RAN1/2/3/4 WGs: 		F2F in </a:t>
            </a:r>
            <a:r>
              <a:rPr lang="en-US" sz="1600" dirty="0">
                <a:highlight>
                  <a:srgbClr val="00FF00"/>
                </a:highlight>
              </a:rPr>
              <a:t>China</a:t>
            </a:r>
            <a:endParaRPr lang="en-US" sz="1600" b="0" dirty="0">
              <a:highlight>
                <a:srgbClr val="00FF00"/>
              </a:highlight>
            </a:endParaRPr>
          </a:p>
          <a:p>
            <a:r>
              <a:rPr lang="en-US" sz="1600" b="0" dirty="0">
                <a:highlight>
                  <a:srgbClr val="00FF00"/>
                </a:highlight>
              </a:rPr>
              <a:t>April 7-11</a:t>
            </a:r>
            <a:r>
              <a:rPr lang="en-US" sz="1600" b="0" baseline="30000" dirty="0">
                <a:highlight>
                  <a:srgbClr val="00FF00"/>
                </a:highlight>
              </a:rPr>
              <a:t>th</a:t>
            </a:r>
            <a:r>
              <a:rPr lang="en-US" sz="1600" b="0" dirty="0">
                <a:highlight>
                  <a:srgbClr val="00FF00"/>
                </a:highlight>
              </a:rPr>
              <a:t>  SA2/3/4/5/6			F2F in Europe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May 19-23 RAN and CT WGs:			F2F in </a:t>
            </a:r>
            <a:r>
              <a:rPr lang="en-US" sz="1600" dirty="0">
                <a:highlight>
                  <a:srgbClr val="00FF00"/>
                </a:highlight>
              </a:rPr>
              <a:t>Europe 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May 19-23 SA WGs:			F2F in Japan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June 9-13 TSGs:				F2F in </a:t>
            </a:r>
            <a:r>
              <a:rPr lang="en-US" sz="1600" dirty="0">
                <a:highlight>
                  <a:srgbClr val="00FF00"/>
                </a:highlight>
                <a:sym typeface="Wingdings" pitchFamily="2" charset="2"/>
              </a:rPr>
              <a:t>Europe</a:t>
            </a:r>
            <a:endParaRPr lang="en-US" sz="1600" dirty="0">
              <a:highlight>
                <a:srgbClr val="00FF00"/>
              </a:highlight>
            </a:endParaRPr>
          </a:p>
          <a:p>
            <a:r>
              <a:rPr lang="en-US" sz="1600" b="0" dirty="0">
                <a:highlight>
                  <a:srgbClr val="00FF00"/>
                </a:highlight>
              </a:rPr>
              <a:t>August 25-29 CT WGs, SA WGs:		F2F in Europe 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August 25-29 RAN WGs:			F2F in </a:t>
            </a:r>
            <a:r>
              <a:rPr lang="en-US" sz="1600" dirty="0">
                <a:highlight>
                  <a:srgbClr val="00FF00"/>
                </a:highlight>
              </a:rPr>
              <a:t>India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September 15-19 TSGs:			F2F in </a:t>
            </a:r>
            <a:r>
              <a:rPr lang="en-US" sz="1600" dirty="0">
                <a:highlight>
                  <a:srgbClr val="00FF00"/>
                </a:highlight>
              </a:rPr>
              <a:t>China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Oct 13-17 RAN1/2/3/4 WGs:			F2F in Europe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Oct 13-17 SA2/3/4/5/6 and CT1/3/4 WGs:	</a:t>
            </a:r>
            <a:r>
              <a:rPr lang="en-US" sz="1600" dirty="0">
                <a:highlight>
                  <a:srgbClr val="00FF00"/>
                </a:highlight>
              </a:rPr>
              <a:t>F2F SA WGs China, CT WGs </a:t>
            </a:r>
            <a:r>
              <a:rPr lang="en-US" sz="1600" dirty="0">
                <a:highlight>
                  <a:srgbClr val="00FF00"/>
                </a:highlight>
                <a:sym typeface="Wingdings" pitchFamily="2" charset="2"/>
              </a:rPr>
              <a:t>Europe</a:t>
            </a:r>
            <a:endParaRPr lang="en-US" sz="1600" dirty="0">
              <a:highlight>
                <a:srgbClr val="00FF00"/>
              </a:highlight>
            </a:endParaRPr>
          </a:p>
          <a:p>
            <a:r>
              <a:rPr lang="en-US" sz="1600" dirty="0">
                <a:highlight>
                  <a:srgbClr val="00FF00"/>
                </a:highlight>
              </a:rPr>
              <a:t>November 17-21 CT WGs, SA WGs, RAN WGs:	F2F in US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Dec 8-12 TSGs:				F2F in US</a:t>
            </a:r>
            <a:endParaRPr lang="en-US" sz="1600" dirty="0">
              <a:highlight>
                <a:srgbClr val="00FF00"/>
              </a:highlight>
            </a:endParaRPr>
          </a:p>
          <a:p>
            <a:endParaRPr lang="en-US" sz="2100" b="0" dirty="0"/>
          </a:p>
          <a:p>
            <a:endParaRPr lang="en-US" altLang="en-US" sz="21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A2EFF8-DDD2-07AE-3AC0-FE77B231793D}"/>
              </a:ext>
            </a:extLst>
          </p:cNvPr>
          <p:cNvSpPr txBox="1"/>
          <p:nvPr/>
        </p:nvSpPr>
        <p:spPr>
          <a:xfrm>
            <a:off x="6457950" y="3429000"/>
            <a:ext cx="41833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  <a:sym typeface="Wingdings" panose="05000000000000000000" pitchFamily="2" charset="2"/>
              </a:rPr>
              <a:t> SA3 </a:t>
            </a:r>
            <a:r>
              <a:rPr lang="en-US" sz="1600" dirty="0">
                <a:solidFill>
                  <a:srgbClr val="FF0000"/>
                </a:solidFill>
              </a:rPr>
              <a:t>Rel-19 completion 2025 Q2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A92EB5-6470-3DCB-AD99-D55C43A9E596}"/>
              </a:ext>
            </a:extLst>
          </p:cNvPr>
          <p:cNvSpPr txBox="1"/>
          <p:nvPr/>
        </p:nvSpPr>
        <p:spPr>
          <a:xfrm>
            <a:off x="6624276" y="4091781"/>
            <a:ext cx="541151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sym typeface="Wingdings" panose="05000000000000000000" pitchFamily="2" charset="2"/>
              </a:rPr>
              <a:t> </a:t>
            </a:r>
            <a:r>
              <a:rPr lang="en-US" sz="1600" dirty="0">
                <a:solidFill>
                  <a:srgbClr val="FF0000"/>
                </a:solidFill>
                <a:sym typeface="Wingdings" panose="05000000000000000000" pitchFamily="2" charset="2"/>
              </a:rPr>
              <a:t>Possible to convert 1 or 2 meetings to online meetings if WG agrees (one year in advance).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303A8E-0457-8C63-F7D1-F3CD1D9707E8}"/>
              </a:ext>
            </a:extLst>
          </p:cNvPr>
          <p:cNvSpPr txBox="1"/>
          <p:nvPr/>
        </p:nvSpPr>
        <p:spPr>
          <a:xfrm>
            <a:off x="8069580" y="1740585"/>
            <a:ext cx="3200400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SA3 has 6 meetings: </a:t>
            </a:r>
          </a:p>
          <a:p>
            <a:r>
              <a:rPr lang="en-US" sz="1600" dirty="0">
                <a:solidFill>
                  <a:srgbClr val="FF0000"/>
                </a:solidFill>
              </a:rPr>
              <a:t>- Feb, Apr in EU</a:t>
            </a:r>
          </a:p>
          <a:p>
            <a:r>
              <a:rPr lang="en-US" sz="1600" dirty="0">
                <a:solidFill>
                  <a:srgbClr val="FF0000"/>
                </a:solidFill>
              </a:rPr>
              <a:t>- May in Japan</a:t>
            </a:r>
          </a:p>
          <a:p>
            <a:r>
              <a:rPr lang="en-US" sz="1600" dirty="0">
                <a:solidFill>
                  <a:srgbClr val="FF0000"/>
                </a:solidFill>
              </a:rPr>
              <a:t>- Aug in EU</a:t>
            </a:r>
          </a:p>
          <a:p>
            <a:r>
              <a:rPr lang="en-US" sz="1600" dirty="0">
                <a:solidFill>
                  <a:srgbClr val="FF0000"/>
                </a:solidFill>
              </a:rPr>
              <a:t>- Oct in China</a:t>
            </a:r>
          </a:p>
          <a:p>
            <a:r>
              <a:rPr lang="en-US" sz="1600" dirty="0">
                <a:solidFill>
                  <a:srgbClr val="FF0000"/>
                </a:solidFill>
              </a:rPr>
              <a:t>- Nov in US</a:t>
            </a:r>
          </a:p>
        </p:txBody>
      </p:sp>
    </p:spTree>
    <p:extLst>
      <p:ext uri="{BB962C8B-B14F-4D97-AF65-F5344CB8AC3E}">
        <p14:creationId xmlns:p14="http://schemas.microsoft.com/office/powerpoint/2010/main" val="2908285256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Location rota principles 2026 onwards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962260"/>
            <a:ext cx="10649607" cy="4291395"/>
          </a:xfrm>
        </p:spPr>
        <p:txBody>
          <a:bodyPr/>
          <a:lstStyle/>
          <a:p>
            <a:r>
              <a:rPr lang="en-US" altLang="en-US" sz="2400" dirty="0"/>
              <a:t> Overall principles</a:t>
            </a:r>
          </a:p>
          <a:p>
            <a:pPr lvl="1"/>
            <a:r>
              <a:rPr lang="en-US" altLang="en-US" sz="2000" dirty="0"/>
              <a:t>TSGs: 1 in Europe, 1 in NA, 1 in China, 1 rotating across </a:t>
            </a:r>
            <a:r>
              <a:rPr lang="en-US" altLang="en-US" sz="2000" dirty="0" err="1"/>
              <a:t>Jp</a:t>
            </a:r>
            <a:r>
              <a:rPr lang="en-US" altLang="en-US" sz="2000" dirty="0"/>
              <a:t>/Kr/In</a:t>
            </a:r>
          </a:p>
          <a:p>
            <a:pPr lvl="1"/>
            <a:r>
              <a:rPr lang="en-US" altLang="en-US" sz="2000" dirty="0"/>
              <a:t>WGs: 3 in Europe, 1 in NA, 1 in China, 1 split and rotating across </a:t>
            </a:r>
            <a:r>
              <a:rPr lang="en-US" altLang="en-US" sz="2000" dirty="0" err="1"/>
              <a:t>Jp</a:t>
            </a:r>
            <a:r>
              <a:rPr lang="en-US" altLang="en-US" sz="2000" dirty="0"/>
              <a:t>/Kr/In</a:t>
            </a:r>
          </a:p>
          <a:p>
            <a:pPr marL="0" indent="0">
              <a:buNone/>
            </a:pPr>
            <a:r>
              <a:rPr lang="en-US" altLang="en-US" sz="2400" dirty="0"/>
              <a:t> </a:t>
            </a:r>
          </a:p>
          <a:p>
            <a:r>
              <a:rPr lang="en-US" altLang="en-US" sz="2400" dirty="0"/>
              <a:t> Exact locations for a given year will be decided case-by-case, taking into account:</a:t>
            </a:r>
          </a:p>
          <a:p>
            <a:pPr lvl="1"/>
            <a:r>
              <a:rPr lang="en-US" altLang="en-US" sz="2000" dirty="0"/>
              <a:t>Work Program considerations</a:t>
            </a:r>
          </a:p>
          <a:p>
            <a:pPr lvl="1"/>
            <a:r>
              <a:rPr lang="en-US" altLang="en-US" sz="2000" dirty="0"/>
              <a:t>Local optimizations (seasonality, low/high season, </a:t>
            </a:r>
            <a:r>
              <a:rPr lang="en-US" altLang="en-US" sz="2000" dirty="0" err="1"/>
              <a:t>etc</a:t>
            </a:r>
            <a:r>
              <a:rPr lang="en-US" altLang="en-US" sz="2000" dirty="0"/>
              <a:t>…)</a:t>
            </a:r>
          </a:p>
          <a:p>
            <a:pPr lvl="1"/>
            <a:r>
              <a:rPr lang="en-US" altLang="en-US" sz="2000" dirty="0"/>
              <a:t>WGs decision on converting F2F to E meeting</a:t>
            </a:r>
          </a:p>
          <a:p>
            <a:r>
              <a:rPr lang="en-US" altLang="en-US" sz="2400" dirty="0"/>
              <a:t> Decision to be made each year in October for year (N+2)</a:t>
            </a:r>
          </a:p>
          <a:p>
            <a:pPr marL="0" indent="0">
              <a:buNone/>
            </a:pPr>
            <a:endParaRPr lang="en-US" altLang="en-US" sz="2400" dirty="0"/>
          </a:p>
          <a:p>
            <a:pPr marL="0" indent="0">
              <a:buNone/>
            </a:pPr>
            <a:r>
              <a:rPr lang="en-US" altLang="en-US" sz="2400" dirty="0">
                <a:highlight>
                  <a:srgbClr val="00FF00"/>
                </a:highlight>
              </a:rPr>
              <a:t>Principles confirmed at MHPG#11 (Feb/2024)</a:t>
            </a:r>
          </a:p>
        </p:txBody>
      </p:sp>
    </p:spTree>
    <p:extLst>
      <p:ext uri="{BB962C8B-B14F-4D97-AF65-F5344CB8AC3E}">
        <p14:creationId xmlns:p14="http://schemas.microsoft.com/office/powerpoint/2010/main" val="121485583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terms/"/>
    <ds:schemaRef ds:uri="280d8efa-eff2-4910-88d2-79ca146720c4"/>
    <ds:schemaRef ds:uri="679a257e-872f-4c98-9e8a-0a9c104f72cd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16893</TotalTime>
  <Words>351</Words>
  <Application>Microsoft Office PowerPoint</Application>
  <PresentationFormat>Widescreen</PresentationFormat>
  <Paragraphs>35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Arial </vt:lpstr>
      <vt:lpstr>Calibri</vt:lpstr>
      <vt:lpstr>Calibri Light</vt:lpstr>
      <vt:lpstr>Times New Roman</vt:lpstr>
      <vt:lpstr>Office Theme</vt:lpstr>
      <vt:lpstr>2025 plan for ordinary F2F meetings</vt:lpstr>
      <vt:lpstr>Location rota principles 2026 onwards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Mirko</cp:lastModifiedBy>
  <cp:revision>630</cp:revision>
  <dcterms:created xsi:type="dcterms:W3CDTF">2010-02-05T13:52:04Z</dcterms:created>
  <dcterms:modified xsi:type="dcterms:W3CDTF">2024-05-24T01:32:05Z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